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Tlab 돋움 레귤러" charset="1" panose="02060500000000000000"/>
      <p:regular r:id="rId10"/>
    </p:embeddedFont>
    <p:embeddedFont>
      <p:font typeface="Tlab 돋움 레귤러 Bold" charset="1" panose="0206080000000000000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slides/slide1.xml" Type="http://schemas.openxmlformats.org/officeDocument/2006/relationships/slide"/><Relationship Id="rId13" Target="slides/slide2.xml" Type="http://schemas.openxmlformats.org/officeDocument/2006/relationships/slide"/><Relationship Id="rId14" Target="slides/slide3.xml" Type="http://schemas.openxmlformats.org/officeDocument/2006/relationships/slide"/><Relationship Id="rId15" Target="slides/slide4.xml" Type="http://schemas.openxmlformats.org/officeDocument/2006/relationships/slide"/><Relationship Id="rId16" Target="slides/slide5.xml" Type="http://schemas.openxmlformats.org/officeDocument/2006/relationships/slide"/><Relationship Id="rId17" Target="slides/slide6.xml" Type="http://schemas.openxmlformats.org/officeDocument/2006/relationships/slide"/><Relationship Id="rId18" Target="slides/slide7.xml" Type="http://schemas.openxmlformats.org/officeDocument/2006/relationships/slide"/><Relationship Id="rId19" Target="slides/slide8.xml" Type="http://schemas.openxmlformats.org/officeDocument/2006/relationships/slide"/><Relationship Id="rId2" Target="presProps.xml" Type="http://schemas.openxmlformats.org/officeDocument/2006/relationships/presProps"/><Relationship Id="rId20" Target="slides/slide9.xml" Type="http://schemas.openxmlformats.org/officeDocument/2006/relationships/slide"/><Relationship Id="rId21" Target="slides/slide10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706" y="4514765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06882" y="4728792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3714" spc="843">
                <a:solidFill>
                  <a:srgbClr val="2B2C30"/>
                </a:solidFill>
                <a:ea typeface="Tlab 돋움 레귤러 Bold"/>
              </a:rPr>
              <a:t>컴소과 동아리 REFERENCE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50974" y="2332416"/>
            <a:ext cx="16408332" cy="2084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250"/>
              </a:lnSpc>
            </a:pPr>
            <a:r>
              <a:rPr lang="en-US" sz="16758" spc="83">
                <a:solidFill>
                  <a:srgbClr val="2B2C30"/>
                </a:solidFill>
                <a:latin typeface="Tlab 돋움 레귤러"/>
              </a:rPr>
              <a:t>Git 서브 모듈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306581" y="8841105"/>
            <a:ext cx="2952731" cy="417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50"/>
              </a:lnSpc>
            </a:pPr>
            <a:r>
              <a:rPr lang="en-US" sz="2300">
                <a:solidFill>
                  <a:srgbClr val="2B2C30"/>
                </a:solidFill>
                <a:ea typeface="Tlab 돋움 레귤러"/>
              </a:rPr>
              <a:t>제작자: 김명준, 노종현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706" y="4514765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06882" y="4728792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3714" spc="843">
                <a:solidFill>
                  <a:srgbClr val="2B2C30"/>
                </a:solidFill>
                <a:ea typeface="Tlab 돋움 레귤러 Bold"/>
              </a:rPr>
              <a:t>컴소과 동아리 REFERENCE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50974" y="2332416"/>
            <a:ext cx="16408332" cy="2084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250"/>
              </a:lnSpc>
            </a:pPr>
            <a:r>
              <a:rPr lang="en-US" sz="16758" spc="83">
                <a:solidFill>
                  <a:srgbClr val="2B2C30"/>
                </a:solidFill>
                <a:ea typeface="Tlab 돋움 레귤러"/>
              </a:rPr>
              <a:t>감사합니다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645824"/>
            <a:ext cx="2202873" cy="1193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799"/>
              </a:lnSpc>
              <a:spcBef>
                <a:spcPct val="0"/>
              </a:spcBef>
            </a:pPr>
            <a:r>
              <a:rPr lang="en-US" sz="6999" spc="1588">
                <a:solidFill>
                  <a:srgbClr val="2B2C30"/>
                </a:solidFill>
                <a:ea typeface="Tlab 돋움 레귤러 Bold"/>
              </a:rPr>
              <a:t>목차</a:t>
            </a:r>
          </a:p>
        </p:txBody>
      </p:sp>
      <p:sp>
        <p:nvSpPr>
          <p:cNvPr name="AutoShape 3" id="3"/>
          <p:cNvSpPr/>
          <p:nvPr/>
        </p:nvSpPr>
        <p:spPr>
          <a:xfrm flipV="true">
            <a:off x="1028711" y="204651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457200" y="2125347"/>
            <a:ext cx="11801190" cy="58967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293800" indent="-646900" lvl="1">
              <a:lnSpc>
                <a:spcPts val="11985"/>
              </a:lnSpc>
              <a:buFont typeface="Arial"/>
              <a:buChar char="•"/>
            </a:pPr>
            <a:r>
              <a:rPr lang="en-US" sz="5992">
                <a:solidFill>
                  <a:srgbClr val="2B2C30"/>
                </a:solidFill>
                <a:ea typeface="Tlab 돋움 레귤러"/>
              </a:rPr>
              <a:t>서브 모듈이란?</a:t>
            </a:r>
          </a:p>
          <a:p>
            <a:pPr marL="1293800" indent="-646900" lvl="1">
              <a:lnSpc>
                <a:spcPts val="11985"/>
              </a:lnSpc>
              <a:buFont typeface="Arial"/>
              <a:buChar char="•"/>
            </a:pPr>
            <a:r>
              <a:rPr lang="en-US" sz="5992">
                <a:solidFill>
                  <a:srgbClr val="2B2C30"/>
                </a:solidFill>
                <a:ea typeface="Tlab 돋움 레귤러"/>
              </a:rPr>
              <a:t>활용 방법</a:t>
            </a:r>
          </a:p>
          <a:p>
            <a:pPr marL="1293800" indent="-646900" lvl="1">
              <a:lnSpc>
                <a:spcPts val="11985"/>
              </a:lnSpc>
              <a:buFont typeface="Arial"/>
              <a:buChar char="•"/>
            </a:pPr>
            <a:r>
              <a:rPr lang="en-US" sz="5992">
                <a:solidFill>
                  <a:srgbClr val="2B2C30"/>
                </a:solidFill>
                <a:ea typeface="Tlab 돋움 레귤러"/>
              </a:rPr>
              <a:t>사용 방법</a:t>
            </a:r>
          </a:p>
          <a:p>
            <a:pPr marL="1293800" indent="-646900" lvl="1">
              <a:lnSpc>
                <a:spcPts val="11985"/>
              </a:lnSpc>
              <a:buFont typeface="Arial"/>
              <a:buChar char="•"/>
            </a:pPr>
            <a:r>
              <a:rPr lang="en-US" sz="5992">
                <a:solidFill>
                  <a:srgbClr val="2B2C30"/>
                </a:solidFill>
                <a:ea typeface="Tlab 돋움 레귤러"/>
              </a:rPr>
              <a:t>주의할 점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488532" y="1804032"/>
            <a:ext cx="8224215" cy="7952805"/>
            <a:chOff x="0" y="0"/>
            <a:chExt cx="10965619" cy="1060374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8717" t="0" r="43590" b="0"/>
            <a:stretch>
              <a:fillRect/>
            </a:stretch>
          </p:blipFill>
          <p:spPr>
            <a:xfrm flipH="false" flipV="false">
              <a:off x="0" y="0"/>
              <a:ext cx="10965619" cy="10603740"/>
            </a:xfrm>
            <a:prstGeom prst="rect">
              <a:avLst/>
            </a:prstGeom>
          </p:spPr>
        </p:pic>
      </p:grpSp>
      <p:sp>
        <p:nvSpPr>
          <p:cNvPr name="AutoShape 4" id="4"/>
          <p:cNvSpPr/>
          <p:nvPr/>
        </p:nvSpPr>
        <p:spPr>
          <a:xfrm flipV="true">
            <a:off x="-7086597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820882" y="3813237"/>
            <a:ext cx="7736032" cy="5943600"/>
            <a:chOff x="0" y="0"/>
            <a:chExt cx="10314709" cy="7924800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10314709" cy="7924800"/>
              <a:chOff x="0" y="0"/>
              <a:chExt cx="2037473" cy="1565393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2037474" cy="1565393"/>
              </a:xfrm>
              <a:custGeom>
                <a:avLst/>
                <a:gdLst/>
                <a:ahLst/>
                <a:cxnLst/>
                <a:rect r="r" b="b" t="t" l="l"/>
                <a:pathLst>
                  <a:path h="1565393" w="2037474">
                    <a:moveTo>
                      <a:pt x="0" y="0"/>
                    </a:moveTo>
                    <a:lnTo>
                      <a:pt x="2037474" y="0"/>
                    </a:lnTo>
                    <a:lnTo>
                      <a:pt x="2037474" y="1565393"/>
                    </a:lnTo>
                    <a:lnTo>
                      <a:pt x="0" y="1565393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 w="38100">
                <a:solidFill>
                  <a:srgbClr val="000000"/>
                </a:solidFill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114300"/>
                <a:ext cx="812800" cy="9271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5999"/>
                  </a:lnSpc>
                </a:pPr>
                <a:r>
                  <a:rPr lang="en-US" sz="3999">
                    <a:solidFill>
                      <a:srgbClr val="000000"/>
                    </a:solidFill>
                    <a:ea typeface="Tlab 돋움 레귤러 Bold"/>
                  </a:rPr>
                  <a:t>저장소</a:t>
                </a:r>
              </a:p>
              <a:p>
                <a:pPr algn="ctr">
                  <a:lnSpc>
                    <a:spcPts val="5999"/>
                  </a:lnSpc>
                </a:pPr>
              </a:p>
              <a:p>
                <a:pPr algn="ctr">
                  <a:lnSpc>
                    <a:spcPts val="5999"/>
                  </a:lnSpc>
                </a:pPr>
              </a:p>
              <a:p>
                <a:pPr algn="ctr">
                  <a:lnSpc>
                    <a:spcPts val="599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3099955" y="3145283"/>
              <a:ext cx="4114800" cy="4114800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 w="38100">
                <a:solidFill>
                  <a:srgbClr val="000000"/>
                </a:solidFill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85725"/>
                <a:ext cx="812800" cy="8985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500"/>
                  </a:lnSpc>
                </a:pPr>
                <a:r>
                  <a:rPr lang="en-US" sz="3000">
                    <a:solidFill>
                      <a:srgbClr val="000000"/>
                    </a:solidFill>
                    <a:ea typeface="Tlab 돋움 레귤러 Bold"/>
                  </a:rPr>
                  <a:t>저장소</a:t>
                </a:r>
              </a:p>
            </p:txBody>
          </p:sp>
        </p:grpSp>
      </p:grpSp>
      <p:sp>
        <p:nvSpPr>
          <p:cNvPr name="TextBox 12" id="12"/>
          <p:cNvSpPr txBox="true"/>
          <p:nvPr/>
        </p:nvSpPr>
        <p:spPr>
          <a:xfrm rot="0">
            <a:off x="1006871" y="942975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3714" spc="843">
                <a:solidFill>
                  <a:srgbClr val="2B2C30"/>
                </a:solidFill>
                <a:ea typeface="Tlab 돋움 레귤러 Bold"/>
              </a:rPr>
              <a:t>서브 모듈이란?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06871" y="2253042"/>
            <a:ext cx="7877184" cy="1026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</a:pPr>
            <a:r>
              <a:rPr lang="en-US" sz="2799">
                <a:solidFill>
                  <a:srgbClr val="2B2C30"/>
                </a:solidFill>
                <a:latin typeface="Tlab 돋움 레귤러"/>
              </a:rPr>
              <a:t>Git 저장소 안에 다른 Git 저장소를</a:t>
            </a:r>
          </a:p>
          <a:p>
            <a:pPr>
              <a:lnSpc>
                <a:spcPts val="4199"/>
              </a:lnSpc>
            </a:pPr>
            <a:r>
              <a:rPr lang="en-US" sz="2799">
                <a:solidFill>
                  <a:srgbClr val="2B2C30"/>
                </a:solidFill>
                <a:ea typeface="Tlab 돋움 레귤러"/>
              </a:rPr>
              <a:t>디렉토리로 분리해 넣는 것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-7086597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06871" y="942975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3714" spc="843">
                <a:solidFill>
                  <a:srgbClr val="2B2C30"/>
                </a:solidFill>
                <a:ea typeface="Tlab 돋움 레귤러 Bold"/>
              </a:rPr>
              <a:t>활용 방법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87086" y="2268738"/>
            <a:ext cx="9081457" cy="3333874"/>
            <a:chOff x="0" y="0"/>
            <a:chExt cx="12108609" cy="4445166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4486581" y="1307253"/>
              <a:ext cx="3137912" cy="3137912"/>
              <a:chOff x="0" y="0"/>
              <a:chExt cx="812800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47625"/>
                <a:ext cx="812800" cy="765175"/>
              </a:xfrm>
              <a:prstGeom prst="rect">
                <a:avLst/>
              </a:prstGeom>
            </p:spPr>
            <p:txBody>
              <a:bodyPr anchor="ctr" rtlCol="false" tIns="38740" lIns="38740" bIns="38740" rIns="38740"/>
              <a:lstStyle/>
              <a:p>
                <a:pPr algn="ctr">
                  <a:lnSpc>
                    <a:spcPts val="3709"/>
                  </a:lnSpc>
                </a:pPr>
                <a:r>
                  <a:rPr lang="en-US" sz="3499">
                    <a:solidFill>
                      <a:srgbClr val="2B2C30"/>
                    </a:solidFill>
                    <a:ea typeface="Tlab 돋움 레귤러 Bold"/>
                  </a:rPr>
                  <a:t>공통 모듈</a:t>
                </a:r>
              </a:p>
            </p:txBody>
          </p:sp>
        </p:grpSp>
        <p:grpSp>
          <p:nvGrpSpPr>
            <p:cNvPr name="Group 8" id="8"/>
            <p:cNvGrpSpPr/>
            <p:nvPr/>
          </p:nvGrpSpPr>
          <p:grpSpPr>
            <a:xfrm rot="0">
              <a:off x="0" y="1307253"/>
              <a:ext cx="3137912" cy="3137912"/>
              <a:chOff x="0" y="0"/>
              <a:chExt cx="812800" cy="8128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47625"/>
                <a:ext cx="812800" cy="765175"/>
              </a:xfrm>
              <a:prstGeom prst="rect">
                <a:avLst/>
              </a:prstGeom>
            </p:spPr>
            <p:txBody>
              <a:bodyPr anchor="ctr" rtlCol="false" tIns="38740" lIns="38740" bIns="38740" rIns="38740"/>
              <a:lstStyle/>
              <a:p>
                <a:pPr algn="ctr">
                  <a:lnSpc>
                    <a:spcPts val="3709"/>
                  </a:lnSpc>
                </a:pPr>
                <a:r>
                  <a:rPr lang="en-US" sz="3499">
                    <a:solidFill>
                      <a:srgbClr val="2B2C30"/>
                    </a:solidFill>
                    <a:ea typeface="Tlab 돋움 레귤러 Bold"/>
                  </a:rPr>
                  <a:t>저장소</a:t>
                </a:r>
              </a:p>
              <a:p>
                <a:pPr algn="ctr">
                  <a:lnSpc>
                    <a:spcPts val="3709"/>
                  </a:lnSpc>
                </a:pPr>
                <a:r>
                  <a:rPr lang="en-US" sz="3499">
                    <a:solidFill>
                      <a:srgbClr val="2B2C30"/>
                    </a:solidFill>
                    <a:latin typeface="Tlab 돋움 레귤러 Bold"/>
                  </a:rPr>
                  <a:t>1</a:t>
                </a:r>
              </a:p>
            </p:txBody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70697" y="1307253"/>
              <a:ext cx="3137912" cy="3137912"/>
              <a:chOff x="0" y="0"/>
              <a:chExt cx="8128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47625"/>
                <a:ext cx="812800" cy="765175"/>
              </a:xfrm>
              <a:prstGeom prst="rect">
                <a:avLst/>
              </a:prstGeom>
            </p:spPr>
            <p:txBody>
              <a:bodyPr anchor="ctr" rtlCol="false" tIns="38740" lIns="38740" bIns="38740" rIns="38740"/>
              <a:lstStyle/>
              <a:p>
                <a:pPr algn="ctr">
                  <a:lnSpc>
                    <a:spcPts val="3709"/>
                  </a:lnSpc>
                </a:pPr>
                <a:r>
                  <a:rPr lang="en-US" sz="3499">
                    <a:solidFill>
                      <a:srgbClr val="2B2C30"/>
                    </a:solidFill>
                    <a:ea typeface="Tlab 돋움 레귤러 Bold"/>
                  </a:rPr>
                  <a:t>저장소</a:t>
                </a:r>
              </a:p>
              <a:p>
                <a:pPr algn="ctr">
                  <a:lnSpc>
                    <a:spcPts val="3709"/>
                  </a:lnSpc>
                </a:pPr>
                <a:r>
                  <a:rPr lang="en-US" sz="3499">
                    <a:solidFill>
                      <a:srgbClr val="2B2C30"/>
                    </a:solidFill>
                    <a:latin typeface="Tlab 돋움 레귤러 Bold"/>
                  </a:rPr>
                  <a:t>2</a:t>
                </a:r>
              </a:p>
            </p:txBody>
          </p:sp>
        </p:grpSp>
        <p:sp>
          <p:nvSpPr>
            <p:cNvPr name="AutoShape 14" id="14"/>
            <p:cNvSpPr/>
            <p:nvPr/>
          </p:nvSpPr>
          <p:spPr>
            <a:xfrm flipH="true" flipV="true">
              <a:off x="3137912" y="2876210"/>
              <a:ext cx="1348347" cy="19367"/>
            </a:xfrm>
            <a:prstGeom prst="line">
              <a:avLst/>
            </a:prstGeom>
            <a:ln cap="flat" w="38100">
              <a:solidFill>
                <a:srgbClr val="2B2C3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AutoShape 15" id="15"/>
            <p:cNvSpPr/>
            <p:nvPr/>
          </p:nvSpPr>
          <p:spPr>
            <a:xfrm>
              <a:off x="7624494" y="2837472"/>
              <a:ext cx="1346203" cy="38738"/>
            </a:xfrm>
            <a:prstGeom prst="line">
              <a:avLst/>
            </a:prstGeom>
            <a:ln cap="flat" w="38100">
              <a:solidFill>
                <a:srgbClr val="2B2C3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TextBox 16" id="16"/>
            <p:cNvSpPr txBox="true"/>
            <p:nvPr/>
          </p:nvSpPr>
          <p:spPr>
            <a:xfrm rot="0">
              <a:off x="0" y="-66675"/>
              <a:ext cx="11429841" cy="7516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2B2C30"/>
                  </a:solidFill>
                  <a:ea typeface="Tlab 돋움 레귤러"/>
                </a:rPr>
                <a:t>여러 프로젝트에서 사용되는 공통 모듈이 있을 때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587086" y="6069337"/>
            <a:ext cx="6003969" cy="3539720"/>
            <a:chOff x="0" y="0"/>
            <a:chExt cx="8005292" cy="4719627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1308100"/>
              <a:ext cx="3139976" cy="3194244"/>
              <a:chOff x="0" y="0"/>
              <a:chExt cx="620242" cy="630962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620242" cy="630962"/>
              </a:xfrm>
              <a:custGeom>
                <a:avLst/>
                <a:gdLst/>
                <a:ahLst/>
                <a:cxnLst/>
                <a:rect r="r" b="b" t="t" l="l"/>
                <a:pathLst>
                  <a:path h="630962" w="620242">
                    <a:moveTo>
                      <a:pt x="0" y="0"/>
                    </a:moveTo>
                    <a:lnTo>
                      <a:pt x="620242" y="0"/>
                    </a:lnTo>
                    <a:lnTo>
                      <a:pt x="620242" y="630962"/>
                    </a:lnTo>
                    <a:lnTo>
                      <a:pt x="0" y="630962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 w="38100">
                <a:solidFill>
                  <a:srgbClr val="000000"/>
                </a:solidFill>
              </a:ln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47625"/>
                <a:ext cx="812800" cy="7651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709"/>
                  </a:lnSpc>
                </a:pPr>
                <a:r>
                  <a:rPr lang="en-US" sz="3499">
                    <a:solidFill>
                      <a:srgbClr val="000000"/>
                    </a:solidFill>
                    <a:ea typeface="Tlab 돋움 레귤러 Bold"/>
                  </a:rPr>
                  <a:t>저장소</a:t>
                </a:r>
              </a:p>
              <a:p>
                <a:pPr algn="ctr">
                  <a:lnSpc>
                    <a:spcPts val="3709"/>
                  </a:lnSpc>
                </a:pPr>
              </a:p>
              <a:p>
                <a:pPr algn="ctr">
                  <a:lnSpc>
                    <a:spcPts val="3709"/>
                  </a:lnSpc>
                </a:pPr>
                <a:r>
                  <a:rPr lang="en-US" sz="3499">
                    <a:solidFill>
                      <a:srgbClr val="000000"/>
                    </a:solidFill>
                    <a:ea typeface="Tlab 돋움 레귤러 Bold"/>
                  </a:rPr>
                  <a:t>폴더</a:t>
                </a:r>
              </a:p>
            </p:txBody>
          </p:sp>
        </p:grpSp>
        <p:sp>
          <p:nvSpPr>
            <p:cNvPr name="TextBox 21" id="21"/>
            <p:cNvSpPr txBox="true"/>
            <p:nvPr/>
          </p:nvSpPr>
          <p:spPr>
            <a:xfrm rot="0">
              <a:off x="0" y="-66675"/>
              <a:ext cx="7520622" cy="7516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2B2C30"/>
                  </a:solidFill>
                  <a:ea typeface="Tlab 돋움 레귤러"/>
                </a:rPr>
                <a:t>공통 모듈이 여러 버전이 있을 때</a:t>
              </a:r>
            </a:p>
          </p:txBody>
        </p:sp>
        <p:grpSp>
          <p:nvGrpSpPr>
            <p:cNvPr name="Group 22" id="22"/>
            <p:cNvGrpSpPr/>
            <p:nvPr/>
          </p:nvGrpSpPr>
          <p:grpSpPr>
            <a:xfrm rot="0">
              <a:off x="4865317" y="1090817"/>
              <a:ext cx="3139976" cy="3628810"/>
              <a:chOff x="0" y="0"/>
              <a:chExt cx="620242" cy="716802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620242" cy="716802"/>
              </a:xfrm>
              <a:custGeom>
                <a:avLst/>
                <a:gdLst/>
                <a:ahLst/>
                <a:cxnLst/>
                <a:rect r="r" b="b" t="t" l="l"/>
                <a:pathLst>
                  <a:path h="716802" w="620242">
                    <a:moveTo>
                      <a:pt x="0" y="0"/>
                    </a:moveTo>
                    <a:lnTo>
                      <a:pt x="620242" y="0"/>
                    </a:lnTo>
                    <a:lnTo>
                      <a:pt x="620242" y="716802"/>
                    </a:lnTo>
                    <a:lnTo>
                      <a:pt x="0" y="716802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 w="38100">
                <a:solidFill>
                  <a:srgbClr val="000000"/>
                </a:solidFill>
              </a:ln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47625"/>
                <a:ext cx="812800" cy="7651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709"/>
                  </a:lnSpc>
                </a:pPr>
                <a:r>
                  <a:rPr lang="en-US" sz="3499">
                    <a:solidFill>
                      <a:srgbClr val="000000"/>
                    </a:solidFill>
                    <a:ea typeface="Tlab 돋움 레귤러 Bold"/>
                  </a:rPr>
                  <a:t>공통 모듈</a:t>
                </a:r>
              </a:p>
              <a:p>
                <a:pPr algn="ctr" marL="755642" indent="-377821" lvl="1">
                  <a:lnSpc>
                    <a:spcPts val="3709"/>
                  </a:lnSpc>
                  <a:buFont typeface="Arial"/>
                  <a:buChar char="•"/>
                </a:pPr>
                <a:r>
                  <a:rPr lang="en-US" sz="3499">
                    <a:solidFill>
                      <a:srgbClr val="000000"/>
                    </a:solidFill>
                    <a:latin typeface="Tlab 돋움 레귤러"/>
                  </a:rPr>
                  <a:t>1</a:t>
                </a:r>
              </a:p>
              <a:p>
                <a:pPr algn="ctr" marL="755642" indent="-377821" lvl="1">
                  <a:lnSpc>
                    <a:spcPts val="3709"/>
                  </a:lnSpc>
                  <a:buFont typeface="Arial"/>
                  <a:buChar char="•"/>
                </a:pPr>
                <a:r>
                  <a:rPr lang="en-US" sz="3499">
                    <a:solidFill>
                      <a:srgbClr val="000000"/>
                    </a:solidFill>
                    <a:latin typeface="Tlab 돋움 레귤러"/>
                  </a:rPr>
                  <a:t>2</a:t>
                </a:r>
              </a:p>
              <a:p>
                <a:pPr algn="ctr" marL="755642" indent="-377821" lvl="1">
                  <a:lnSpc>
                    <a:spcPts val="3709"/>
                  </a:lnSpc>
                  <a:buFont typeface="Arial"/>
                  <a:buChar char="•"/>
                </a:pPr>
                <a:r>
                  <a:rPr lang="en-US" sz="3499">
                    <a:solidFill>
                      <a:srgbClr val="000000"/>
                    </a:solidFill>
                    <a:latin typeface="Tlab 돋움 레귤러"/>
                  </a:rPr>
                  <a:t>3</a:t>
                </a:r>
              </a:p>
              <a:p>
                <a:pPr algn="ctr" marL="755642" indent="-377821" lvl="1">
                  <a:lnSpc>
                    <a:spcPts val="3709"/>
                  </a:lnSpc>
                  <a:buFont typeface="Arial"/>
                  <a:buChar char="•"/>
                </a:pPr>
                <a:r>
                  <a:rPr lang="en-US" sz="3499">
                    <a:solidFill>
                      <a:srgbClr val="000000"/>
                    </a:solidFill>
                    <a:latin typeface="Tlab 돋움 레귤러"/>
                  </a:rPr>
                  <a:t>4</a:t>
                </a:r>
              </a:p>
            </p:txBody>
          </p:sp>
        </p:grpSp>
        <p:sp>
          <p:nvSpPr>
            <p:cNvPr name="AutoShape 25" id="25"/>
            <p:cNvSpPr/>
            <p:nvPr/>
          </p:nvSpPr>
          <p:spPr>
            <a:xfrm flipH="true">
              <a:off x="2486857" y="2930287"/>
              <a:ext cx="3223953" cy="528782"/>
            </a:xfrm>
            <a:prstGeom prst="line">
              <a:avLst/>
            </a:prstGeom>
            <a:ln cap="flat" w="50800">
              <a:solidFill>
                <a:srgbClr val="2B2C30"/>
              </a:solidFill>
              <a:prstDash val="solid"/>
              <a:headEnd type="none" len="sm" w="sm"/>
              <a:tailEnd type="arrow" len="sm" w="med"/>
            </a:ln>
          </p:spPr>
        </p:sp>
      </p:grpSp>
      <p:grpSp>
        <p:nvGrpSpPr>
          <p:cNvPr name="Group 26" id="26"/>
          <p:cNvGrpSpPr/>
          <p:nvPr/>
        </p:nvGrpSpPr>
        <p:grpSpPr>
          <a:xfrm rot="0">
            <a:off x="10766714" y="2971186"/>
            <a:ext cx="6263742" cy="6196304"/>
            <a:chOff x="0" y="0"/>
            <a:chExt cx="8351656" cy="8261738"/>
          </a:xfrm>
        </p:grpSpPr>
        <p:grpSp>
          <p:nvGrpSpPr>
            <p:cNvPr name="Group 27" id="27"/>
            <p:cNvGrpSpPr/>
            <p:nvPr/>
          </p:nvGrpSpPr>
          <p:grpSpPr>
            <a:xfrm rot="0">
              <a:off x="0" y="2468455"/>
              <a:ext cx="3139976" cy="3194244"/>
              <a:chOff x="0" y="0"/>
              <a:chExt cx="620242" cy="630962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620242" cy="630962"/>
              </a:xfrm>
              <a:custGeom>
                <a:avLst/>
                <a:gdLst/>
                <a:ahLst/>
                <a:cxnLst/>
                <a:rect r="r" b="b" t="t" l="l"/>
                <a:pathLst>
                  <a:path h="630962" w="620242">
                    <a:moveTo>
                      <a:pt x="0" y="0"/>
                    </a:moveTo>
                    <a:lnTo>
                      <a:pt x="620242" y="0"/>
                    </a:lnTo>
                    <a:lnTo>
                      <a:pt x="620242" y="630962"/>
                    </a:lnTo>
                    <a:lnTo>
                      <a:pt x="0" y="630962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 w="38100">
                <a:solidFill>
                  <a:srgbClr val="000000"/>
                </a:solidFill>
              </a:ln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0" y="47625"/>
                <a:ext cx="812800" cy="7651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709"/>
                  </a:lnSpc>
                </a:pPr>
                <a:r>
                  <a:rPr lang="en-US" sz="3499">
                    <a:solidFill>
                      <a:srgbClr val="000000"/>
                    </a:solidFill>
                    <a:ea typeface="Tlab 돋움 레귤러 Bold"/>
                  </a:rPr>
                  <a:t>저장소</a:t>
                </a:r>
              </a:p>
              <a:p>
                <a:pPr algn="ctr">
                  <a:lnSpc>
                    <a:spcPts val="3709"/>
                  </a:lnSpc>
                </a:pPr>
              </a:p>
              <a:p>
                <a:pPr algn="ctr">
                  <a:lnSpc>
                    <a:spcPts val="3709"/>
                  </a:lnSpc>
                </a:pPr>
                <a:r>
                  <a:rPr lang="en-US" sz="3499">
                    <a:solidFill>
                      <a:srgbClr val="000000"/>
                    </a:solidFill>
                    <a:ea typeface="Tlab 돋움 레귤러 Bold"/>
                  </a:rPr>
                  <a:t>폴더</a:t>
                </a:r>
              </a:p>
            </p:txBody>
          </p:sp>
        </p:grpSp>
        <p:sp>
          <p:nvSpPr>
            <p:cNvPr name="TextBox 30" id="30"/>
            <p:cNvSpPr txBox="true"/>
            <p:nvPr/>
          </p:nvSpPr>
          <p:spPr>
            <a:xfrm rot="0">
              <a:off x="0" y="-66675"/>
              <a:ext cx="6781668" cy="7516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2B2C30"/>
                  </a:solidFill>
                  <a:ea typeface="Tlab 돋움 레귤러"/>
                </a:rPr>
                <a:t>공통 모듈이 필요할 때 복제</a:t>
              </a:r>
            </a:p>
          </p:txBody>
        </p:sp>
        <p:grpSp>
          <p:nvGrpSpPr>
            <p:cNvPr name="Group 31" id="31"/>
            <p:cNvGrpSpPr/>
            <p:nvPr/>
          </p:nvGrpSpPr>
          <p:grpSpPr>
            <a:xfrm rot="0">
              <a:off x="5211680" y="1276350"/>
              <a:ext cx="3139976" cy="3194244"/>
              <a:chOff x="0" y="0"/>
              <a:chExt cx="620242" cy="630962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620242" cy="630962"/>
              </a:xfrm>
              <a:custGeom>
                <a:avLst/>
                <a:gdLst/>
                <a:ahLst/>
                <a:cxnLst/>
                <a:rect r="r" b="b" t="t" l="l"/>
                <a:pathLst>
                  <a:path h="630962" w="620242">
                    <a:moveTo>
                      <a:pt x="0" y="0"/>
                    </a:moveTo>
                    <a:lnTo>
                      <a:pt x="620242" y="0"/>
                    </a:lnTo>
                    <a:lnTo>
                      <a:pt x="620242" y="630962"/>
                    </a:lnTo>
                    <a:lnTo>
                      <a:pt x="0" y="630962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 w="38100">
                <a:solidFill>
                  <a:srgbClr val="000000"/>
                </a:solidFill>
              </a:ln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0" y="47625"/>
                <a:ext cx="812800" cy="7651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709"/>
                  </a:lnSpc>
                </a:pPr>
                <a:r>
                  <a:rPr lang="en-US" sz="3499">
                    <a:solidFill>
                      <a:srgbClr val="000000"/>
                    </a:solidFill>
                    <a:ea typeface="Tlab 돋움 레귤러 Bold"/>
                  </a:rPr>
                  <a:t>공통 모듈</a:t>
                </a:r>
              </a:p>
              <a:p>
                <a:pPr algn="ctr">
                  <a:lnSpc>
                    <a:spcPts val="3709"/>
                  </a:lnSpc>
                </a:pPr>
                <a:r>
                  <a:rPr lang="en-US" sz="3499">
                    <a:solidFill>
                      <a:srgbClr val="000000"/>
                    </a:solidFill>
                    <a:latin typeface="Tlab 돋움 레귤러 Bold"/>
                  </a:rPr>
                  <a:t>1</a:t>
                </a:r>
              </a:p>
            </p:txBody>
          </p:sp>
        </p:grpSp>
        <p:sp>
          <p:nvSpPr>
            <p:cNvPr name="AutoShape 34" id="34"/>
            <p:cNvSpPr/>
            <p:nvPr/>
          </p:nvSpPr>
          <p:spPr>
            <a:xfrm flipH="true">
              <a:off x="2331129" y="2895066"/>
              <a:ext cx="2867177" cy="1775691"/>
            </a:xfrm>
            <a:prstGeom prst="line">
              <a:avLst/>
            </a:prstGeom>
            <a:ln cap="flat" w="50800">
              <a:solidFill>
                <a:srgbClr val="2B2C30"/>
              </a:solidFill>
              <a:prstDash val="solid"/>
              <a:headEnd type="none" len="sm" w="sm"/>
              <a:tailEnd type="arrow" len="sm" w="med"/>
            </a:ln>
          </p:spPr>
        </p:sp>
        <p:grpSp>
          <p:nvGrpSpPr>
            <p:cNvPr name="Group 35" id="35"/>
            <p:cNvGrpSpPr/>
            <p:nvPr/>
          </p:nvGrpSpPr>
          <p:grpSpPr>
            <a:xfrm rot="0">
              <a:off x="5211680" y="5067494"/>
              <a:ext cx="3139976" cy="3194244"/>
              <a:chOff x="0" y="0"/>
              <a:chExt cx="620242" cy="630962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620242" cy="630962"/>
              </a:xfrm>
              <a:custGeom>
                <a:avLst/>
                <a:gdLst/>
                <a:ahLst/>
                <a:cxnLst/>
                <a:rect r="r" b="b" t="t" l="l"/>
                <a:pathLst>
                  <a:path h="630962" w="620242">
                    <a:moveTo>
                      <a:pt x="0" y="0"/>
                    </a:moveTo>
                    <a:lnTo>
                      <a:pt x="620242" y="0"/>
                    </a:lnTo>
                    <a:lnTo>
                      <a:pt x="620242" y="630962"/>
                    </a:lnTo>
                    <a:lnTo>
                      <a:pt x="0" y="630962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 w="38100">
                <a:solidFill>
                  <a:srgbClr val="000000"/>
                </a:solidFill>
              </a:ln>
            </p:spPr>
          </p:sp>
          <p:sp>
            <p:nvSpPr>
              <p:cNvPr name="TextBox 37" id="37"/>
              <p:cNvSpPr txBox="true"/>
              <p:nvPr/>
            </p:nvSpPr>
            <p:spPr>
              <a:xfrm>
                <a:off x="0" y="47625"/>
                <a:ext cx="812800" cy="7651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709"/>
                  </a:lnSpc>
                </a:pPr>
                <a:r>
                  <a:rPr lang="en-US" sz="3499">
                    <a:solidFill>
                      <a:srgbClr val="000000"/>
                    </a:solidFill>
                    <a:ea typeface="Tlab 돋움 레귤러 Bold"/>
                  </a:rPr>
                  <a:t>공통 모듈</a:t>
                </a:r>
              </a:p>
              <a:p>
                <a:pPr algn="ctr">
                  <a:lnSpc>
                    <a:spcPts val="3709"/>
                  </a:lnSpc>
                </a:pPr>
                <a:r>
                  <a:rPr lang="en-US" sz="3499">
                    <a:solidFill>
                      <a:srgbClr val="000000"/>
                    </a:solidFill>
                    <a:latin typeface="Tlab 돋움 레귤러 Bold"/>
                  </a:rPr>
                  <a:t>2</a:t>
                </a:r>
              </a:p>
            </p:txBody>
          </p:sp>
        </p:grpSp>
        <p:sp>
          <p:nvSpPr>
            <p:cNvPr name="AutoShape 38" id="38"/>
            <p:cNvSpPr/>
            <p:nvPr/>
          </p:nvSpPr>
          <p:spPr>
            <a:xfrm flipH="true" flipV="true">
              <a:off x="2352113" y="5088913"/>
              <a:ext cx="2845915" cy="1814052"/>
            </a:xfrm>
            <a:prstGeom prst="line">
              <a:avLst/>
            </a:prstGeom>
            <a:ln cap="flat" w="50800">
              <a:solidFill>
                <a:srgbClr val="2B2C30"/>
              </a:solidFill>
              <a:prstDash val="solid"/>
              <a:headEnd type="none" len="sm" w="sm"/>
              <a:tailEnd type="arrow" len="sm" w="med"/>
            </a:ln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65258" y="3601090"/>
            <a:ext cx="7877184" cy="6374032"/>
            <a:chOff x="0" y="0"/>
            <a:chExt cx="10502912" cy="849870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8158" t="0" r="34847" b="0"/>
            <a:stretch>
              <a:fillRect/>
            </a:stretch>
          </p:blipFill>
          <p:spPr>
            <a:xfrm flipH="false" flipV="false">
              <a:off x="0" y="0"/>
              <a:ext cx="10502912" cy="8498709"/>
            </a:xfrm>
            <a:prstGeom prst="rect">
              <a:avLst/>
            </a:prstGeom>
          </p:spPr>
        </p:pic>
      </p:grpSp>
      <p:sp>
        <p:nvSpPr>
          <p:cNvPr name="AutoShape 4" id="4"/>
          <p:cNvSpPr/>
          <p:nvPr/>
        </p:nvSpPr>
        <p:spPr>
          <a:xfrm flipV="true">
            <a:off x="-7086597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9783726" y="3601090"/>
            <a:ext cx="7877184" cy="6374032"/>
            <a:chOff x="0" y="0"/>
            <a:chExt cx="10502912" cy="8498709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3"/>
            <a:srcRect l="7594" t="0" r="35411" b="0"/>
            <a:stretch>
              <a:fillRect/>
            </a:stretch>
          </p:blipFill>
          <p:spPr>
            <a:xfrm flipH="false" flipV="false">
              <a:off x="0" y="0"/>
              <a:ext cx="10502912" cy="8498709"/>
            </a:xfrm>
            <a:prstGeom prst="rect">
              <a:avLst/>
            </a:prstGeom>
          </p:spPr>
        </p:pic>
      </p:grpSp>
      <p:sp>
        <p:nvSpPr>
          <p:cNvPr name="TextBox 7" id="7"/>
          <p:cNvSpPr txBox="true"/>
          <p:nvPr/>
        </p:nvSpPr>
        <p:spPr>
          <a:xfrm rot="0">
            <a:off x="1006871" y="942975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3714" spc="843">
                <a:solidFill>
                  <a:srgbClr val="2B2C30"/>
                </a:solidFill>
                <a:ea typeface="Tlab 돋움 레귤러 Bold"/>
              </a:rPr>
              <a:t>사용 방법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65258" y="2045224"/>
            <a:ext cx="7877184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Tlab 돋움 레귤러"/>
              </a:rPr>
              <a:t> Repository 2개 이상을 준비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65258" y="2995819"/>
            <a:ext cx="7877184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</a:pPr>
            <a:r>
              <a:rPr lang="en-US" sz="2799">
                <a:solidFill>
                  <a:srgbClr val="2B2C30"/>
                </a:solidFill>
                <a:latin typeface="Tlab 돋움 레귤러"/>
              </a:rPr>
              <a:t>submodule을 가진 Repository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783726" y="2995819"/>
            <a:ext cx="7877184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</a:pPr>
            <a:r>
              <a:rPr lang="en-US" sz="2799">
                <a:solidFill>
                  <a:srgbClr val="2B2C30"/>
                </a:solidFill>
                <a:latin typeface="Tlab 돋움 레귤러"/>
              </a:rPr>
              <a:t>submodule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455555" y="4523902"/>
            <a:ext cx="8187507" cy="4734398"/>
            <a:chOff x="0" y="0"/>
            <a:chExt cx="10916675" cy="631253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0" r="836" b="0"/>
            <a:stretch>
              <a:fillRect/>
            </a:stretch>
          </p:blipFill>
          <p:spPr>
            <a:xfrm flipH="false" flipV="false">
              <a:off x="0" y="0"/>
              <a:ext cx="10916675" cy="6312531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006871" y="3613039"/>
            <a:ext cx="7877184" cy="5840632"/>
            <a:chOff x="0" y="0"/>
            <a:chExt cx="10502912" cy="7787509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0" t="0" r="35179" b="0"/>
            <a:stretch>
              <a:fillRect/>
            </a:stretch>
          </p:blipFill>
          <p:spPr>
            <a:xfrm flipH="false" flipV="false">
              <a:off x="0" y="0"/>
              <a:ext cx="10502912" cy="7787509"/>
            </a:xfrm>
            <a:prstGeom prst="rect">
              <a:avLst/>
            </a:prstGeom>
          </p:spPr>
        </p:pic>
      </p:grpSp>
      <p:sp>
        <p:nvSpPr>
          <p:cNvPr name="AutoShape 6" id="6"/>
          <p:cNvSpPr/>
          <p:nvPr/>
        </p:nvSpPr>
        <p:spPr>
          <a:xfrm flipV="true">
            <a:off x="-7086597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006871" y="942975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3714" spc="843">
                <a:solidFill>
                  <a:srgbClr val="2B2C30"/>
                </a:solidFill>
                <a:ea typeface="Tlab 돋움 레귤러 Bold"/>
              </a:rPr>
              <a:t>사용 방법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65258" y="2045224"/>
            <a:ext cx="7877184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</a:pPr>
            <a:r>
              <a:rPr lang="en-US" sz="2799">
                <a:solidFill>
                  <a:srgbClr val="2B2C30"/>
                </a:solidFill>
                <a:latin typeface="Tlab 돋움 레귤러"/>
              </a:rPr>
              <a:t>   2. submodule 생성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06871" y="2786269"/>
            <a:ext cx="8448684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</a:pPr>
            <a:r>
              <a:rPr lang="en-US" sz="2799">
                <a:solidFill>
                  <a:srgbClr val="2B2C30"/>
                </a:solidFill>
                <a:ea typeface="Tlab 돋움 레귤러"/>
              </a:rPr>
              <a:t>명령어: git submodule add "Sub git 주소" 디렉터리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55555" y="3709155"/>
            <a:ext cx="8448684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</a:pPr>
            <a:r>
              <a:rPr lang="en-US" sz="2799">
                <a:solidFill>
                  <a:srgbClr val="2B2C30"/>
                </a:solidFill>
                <a:latin typeface="Tlab 돋움 레귤러"/>
              </a:rPr>
              <a:t>git 주소를 알려주는 명령어: git remote -v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586143" y="3794880"/>
            <a:ext cx="8187507" cy="5840632"/>
            <a:chOff x="0" y="0"/>
            <a:chExt cx="10916675" cy="778750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0" r="20724" b="0"/>
            <a:stretch>
              <a:fillRect/>
            </a:stretch>
          </p:blipFill>
          <p:spPr>
            <a:xfrm flipH="false" flipV="false">
              <a:off x="0" y="0"/>
              <a:ext cx="10916675" cy="778750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695316" y="3794880"/>
            <a:ext cx="8448684" cy="5840632"/>
            <a:chOff x="0" y="0"/>
            <a:chExt cx="11264912" cy="7787509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0" t="0" r="29665" b="0"/>
            <a:stretch>
              <a:fillRect/>
            </a:stretch>
          </p:blipFill>
          <p:spPr>
            <a:xfrm flipH="false" flipV="false">
              <a:off x="0" y="0"/>
              <a:ext cx="11264912" cy="7787509"/>
            </a:xfrm>
            <a:prstGeom prst="rect">
              <a:avLst/>
            </a:prstGeom>
          </p:spPr>
        </p:pic>
      </p:grpSp>
      <p:sp>
        <p:nvSpPr>
          <p:cNvPr name="AutoShape 6" id="6"/>
          <p:cNvSpPr/>
          <p:nvPr/>
        </p:nvSpPr>
        <p:spPr>
          <a:xfrm flipV="true">
            <a:off x="-7086597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006871" y="942975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3714" spc="843">
                <a:solidFill>
                  <a:srgbClr val="2B2C30"/>
                </a:solidFill>
                <a:ea typeface="Tlab 돋움 레귤러 Bold"/>
              </a:rPr>
              <a:t>사용 방법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65258" y="2045224"/>
            <a:ext cx="7877184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</a:pPr>
            <a:r>
              <a:rPr lang="en-US" sz="2799">
                <a:solidFill>
                  <a:srgbClr val="2B2C30"/>
                </a:solidFill>
                <a:latin typeface="Tlab 돋움 레귤러"/>
              </a:rPr>
              <a:t>   3-1. submodule pull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95324" y="2995819"/>
            <a:ext cx="8448684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</a:pPr>
            <a:r>
              <a:rPr lang="en-US" sz="2799">
                <a:solidFill>
                  <a:srgbClr val="2B2C30"/>
                </a:solidFill>
                <a:latin typeface="Tlab 돋움 레귤러"/>
              </a:rPr>
              <a:t>submodule에 파일 생성 및 원격에 올림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55555" y="2995819"/>
            <a:ext cx="8448684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</a:pPr>
            <a:r>
              <a:rPr lang="en-US" sz="2799">
                <a:solidFill>
                  <a:srgbClr val="2B2C30"/>
                </a:solidFill>
                <a:latin typeface="Tlab 돋움 레귤러"/>
              </a:rPr>
              <a:t>Super의 submodule에서 pull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-7086597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06871" y="942975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3714" spc="843">
                <a:solidFill>
                  <a:srgbClr val="2B2C30"/>
                </a:solidFill>
                <a:ea typeface="Tlab 돋움 레귤러 Bold"/>
              </a:rPr>
              <a:t>사용 방법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65258" y="2045224"/>
            <a:ext cx="7877184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</a:pPr>
            <a:r>
              <a:rPr lang="en-US" sz="2799">
                <a:solidFill>
                  <a:srgbClr val="2B2C30"/>
                </a:solidFill>
                <a:latin typeface="Tlab 돋움 레귤러"/>
              </a:rPr>
              <a:t>   3-2. submodule pull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99053" y="3227883"/>
            <a:ext cx="9700788" cy="155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</a:pPr>
            <a:r>
              <a:rPr lang="en-US" sz="2799">
                <a:solidFill>
                  <a:srgbClr val="2B2C30"/>
                </a:solidFill>
                <a:ea typeface="Tlab 돋움 레귤러"/>
              </a:rPr>
              <a:t>여러 개의 submodule이 존재한다면 일일이  pull해주기 귀찮음</a:t>
            </a:r>
          </a:p>
          <a:p>
            <a:pPr>
              <a:lnSpc>
                <a:spcPts val="4199"/>
              </a:lnSpc>
            </a:pPr>
            <a:r>
              <a:rPr lang="en-US" sz="2799">
                <a:solidFill>
                  <a:srgbClr val="2B2C30"/>
                </a:solidFill>
                <a:latin typeface="Tlab 돋움 레귤러"/>
              </a:rPr>
              <a:t>→ git submodule update --remote</a:t>
            </a:r>
          </a:p>
          <a:p>
            <a:pPr>
              <a:lnSpc>
                <a:spcPts val="4199"/>
              </a:lnSpc>
            </a:pPr>
            <a:r>
              <a:rPr lang="en-US" sz="2799">
                <a:solidFill>
                  <a:srgbClr val="2B2C30"/>
                </a:solidFill>
                <a:latin typeface="Tlab 돋움 레귤러"/>
              </a:rPr>
              <a:t>(Super 디렉터리에서)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-7086597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06871" y="942975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3714" spc="843">
                <a:solidFill>
                  <a:srgbClr val="2B2C30"/>
                </a:solidFill>
                <a:ea typeface="Tlab 돋움 레귤러 Bold"/>
              </a:rPr>
              <a:t>주의할 점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99053" y="2159518"/>
            <a:ext cx="7877184" cy="3122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</a:pPr>
            <a:r>
              <a:rPr lang="en-US" sz="2799">
                <a:solidFill>
                  <a:srgbClr val="2B2C30"/>
                </a:solidFill>
                <a:ea typeface="Tlab 돋움 레귤러"/>
              </a:rPr>
              <a:t>서브 모듈이 있는 repository clone 시</a:t>
            </a:r>
          </a:p>
          <a:p>
            <a:pPr>
              <a:lnSpc>
                <a:spcPts val="4199"/>
              </a:lnSpc>
            </a:pPr>
            <a:r>
              <a:rPr lang="en-US" sz="2799">
                <a:solidFill>
                  <a:srgbClr val="2B2C30"/>
                </a:solidFill>
                <a:ea typeface="Tlab 돋움 레귤러"/>
              </a:rPr>
              <a:t>서브 모듈의 디렉터리는 비어있음</a:t>
            </a:r>
          </a:p>
          <a:p>
            <a:pPr>
              <a:lnSpc>
                <a:spcPts val="4199"/>
              </a:lnSpc>
            </a:pPr>
          </a:p>
          <a:p>
            <a:pPr>
              <a:lnSpc>
                <a:spcPts val="4199"/>
              </a:lnSpc>
            </a:pPr>
            <a:r>
              <a:rPr lang="en-US" sz="2799">
                <a:solidFill>
                  <a:srgbClr val="2B2C30"/>
                </a:solidFill>
                <a:latin typeface="Tlab 돋움 레귤러"/>
              </a:rPr>
              <a:t>→ git submodule init</a:t>
            </a:r>
          </a:p>
          <a:p>
            <a:pPr>
              <a:lnSpc>
                <a:spcPts val="4199"/>
              </a:lnSpc>
            </a:pPr>
          </a:p>
          <a:p>
            <a:pPr>
              <a:lnSpc>
                <a:spcPts val="4199"/>
              </a:lnSpc>
            </a:pPr>
            <a:r>
              <a:rPr lang="en-US" sz="2799">
                <a:solidFill>
                  <a:srgbClr val="2B2C30"/>
                </a:solidFill>
                <a:latin typeface="Tlab 돋움 레귤러"/>
              </a:rPr>
              <a:t>→ git submodule update --remote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DAFsySNF_24</dc:identifier>
  <dcterms:modified xsi:type="dcterms:W3CDTF">2011-08-01T06:04:30Z</dcterms:modified>
  <cp:revision>1</cp:revision>
  <dc:title>Git Submodule</dc:title>
</cp:coreProperties>
</file>

<file path=docProps/thumbnail.jpeg>
</file>